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98" r:id="rId5"/>
    <p:sldId id="300" r:id="rId6"/>
    <p:sldId id="301" r:id="rId7"/>
    <p:sldId id="302" r:id="rId8"/>
    <p:sldId id="303" r:id="rId9"/>
    <p:sldId id="304" r:id="rId10"/>
    <p:sldId id="307" r:id="rId11"/>
    <p:sldId id="305" r:id="rId12"/>
    <p:sldId id="308" r:id="rId13"/>
    <p:sldId id="309" r:id="rId14"/>
    <p:sldId id="312" r:id="rId15"/>
    <p:sldId id="311" r:id="rId16"/>
    <p:sldId id="313" r:id="rId17"/>
    <p:sldId id="314" r:id="rId18"/>
    <p:sldId id="316" r:id="rId19"/>
    <p:sldId id="317" r:id="rId20"/>
    <p:sldId id="315" r:id="rId21"/>
    <p:sldId id="318" r:id="rId22"/>
    <p:sldId id="319" r:id="rId23"/>
    <p:sldId id="320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0" autoAdjust="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0E318-C8BC-4FF3-A49D-FA9155AA0080}" type="datetimeFigureOut">
              <a:rPr lang="en-IN" smtClean="0"/>
              <a:t>05-03-2022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02E40-6C16-4A77-87E5-134017AE97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0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2368-CC6A-439F-9415-E7FB9CAD3B5C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8E3E-D316-4AF2-B81A-34ADE7D25141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B9C5-E998-4243-B9CF-D98FEAB931CF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428-5733-488A-A2E0-3A6FEECF992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AC26-7F70-4AAC-8F1F-2E4E94DDC12C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BC09-177B-48BD-9997-EBA2C858138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D21E6-3B36-465D-907B-51FA0305F31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356BA83-5B52-4AD2-904D-3425A555457B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311F7-177F-4BDB-9A95-9008DCA163AA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7FC87971-4600-40E9-8253-44DBE3499AB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steps.com/blogs/8-applications-neural-networks" TargetMode="External"/><Relationship Id="rId3" Type="http://schemas.openxmlformats.org/officeDocument/2006/relationships/hyperlink" Target="http://www.fit.vutbr.cz/~ihomoliak/asnm/" TargetMode="External"/><Relationship Id="rId7" Type="http://schemas.openxmlformats.org/officeDocument/2006/relationships/hyperlink" Target="https://www.mdpi.com/1099-4300/23/5/529" TargetMode="External"/><Relationship Id="rId2" Type="http://schemas.openxmlformats.org/officeDocument/2006/relationships/hyperlink" Target="https://ieeexplore.ieee.org/document/91150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jitee.org/wp-content/uploads/papers/v8i9/I7914078919.pdf" TargetMode="External"/><Relationship Id="rId5" Type="http://schemas.openxmlformats.org/officeDocument/2006/relationships/hyperlink" Target="https://towardsdatascience.com/introduction-to-neural-networks-advantages-and-applications-96851bd1a207#:~:text=Artificial%20Neural%20Network(ANN)%20uses,complex%20patterns%20and%20prediction%20problems" TargetMode="External"/><Relationship Id="rId10" Type="http://schemas.openxmlformats.org/officeDocument/2006/relationships/hyperlink" Target="https://towardsdatascience.com/building-our-first-neural-network-in-keras-bdc8abbc17f5" TargetMode="External"/><Relationship Id="rId4" Type="http://schemas.openxmlformats.org/officeDocument/2006/relationships/hyperlink" Target="https://www.edureka.co/blog/what-is-a-neural-network/" TargetMode="External"/><Relationship Id="rId9" Type="http://schemas.openxmlformats.org/officeDocument/2006/relationships/hyperlink" Target="https://www.xenonstack.com/blog/artificial-neural-network-applicat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Anomaly Detection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Artificial Neural Network(ANN) using TensorFlow and </a:t>
            </a:r>
            <a:r>
              <a:rPr lang="en-US" sz="1600"/>
              <a:t>Keras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E545D-7F55-4977-A50E-B2EA60BD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D8E-FEBE-4F35-B880-49F4D5FB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7F4CD-91A3-4839-BCBA-3CF06C5E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02" y="2108201"/>
            <a:ext cx="10058400" cy="22260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D35D5B-6448-4FC0-AF3E-8ED0BE9F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8201"/>
            <a:ext cx="10058400" cy="37608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75E429F-C062-4FD8-9318-6C8521EB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02" y="4356825"/>
            <a:ext cx="10058400" cy="14897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64475-0DC6-4C65-A7C6-029B8C6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665D-CE4A-4C10-8609-6F8A7B79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B24E38-2818-4DA6-BA7E-48AF25BA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4679274"/>
            <a:ext cx="10058400" cy="14507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ED91F-2F15-4E42-BC95-D2F87C37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1" y="1857801"/>
            <a:ext cx="10058400" cy="27010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F0846-8A5B-4F3C-8246-5C14BA0A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5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9DCE-0C2D-45A5-B96C-B19D6CDD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7477E9-77D2-46DC-86F1-700106417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898" y="2170344"/>
            <a:ext cx="4885102" cy="376078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5E3E93-FD58-4758-A19C-A67F9071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6" y="2170345"/>
            <a:ext cx="5629821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CB4FF-BB17-4C1F-894B-D9A91784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5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2DD6-2F54-4560-BC0C-31D4B94B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7C7549-96ED-4DD3-BCBA-1C44615D5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576" y="2170344"/>
            <a:ext cx="3882104" cy="376078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4E0C43-682C-4FE1-8E3F-E6E3C6F5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61" y="2170344"/>
            <a:ext cx="5664500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845896-ABEF-4824-AE78-2A7B0104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2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D377-3587-49C0-8BC4-FF954F61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8079-08C7-4253-A64B-5D21B762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2. Program using ASNM – NBPOv2 Dataset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2E90D-80AA-45FC-8A2F-729A8BB1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2595471"/>
            <a:ext cx="4998720" cy="3273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3B559-D115-4364-BAF3-D10CA87C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25" y="2595471"/>
            <a:ext cx="4923556" cy="3273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BF5C-7376-44EB-8C0F-8A51D371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8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70E5-60CD-4D3E-9223-06EDF1C4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CDF020-2117-48AA-B1D5-064DFB1F3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68" y="2161466"/>
            <a:ext cx="3771997" cy="376078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B6B044-946C-4EE3-9E17-A87F7FCC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12" y="2161464"/>
            <a:ext cx="5508268" cy="37607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493AF-4D3A-4C94-94F7-A9189731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60C2-0A17-446A-A443-D3B65669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F92D0-BBA8-498A-B2E4-9C5AD8F47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799" y="2099323"/>
            <a:ext cx="5929288" cy="37607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4BC9E-01F8-4EA2-91B3-CF7D7C6F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7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5558-0211-422A-8AD0-DBC54745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A3F0-998D-40EC-ABB1-D7561E4F7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3. Program using ASNM – TUN dataset</a:t>
            </a: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4B198-B683-4C1E-B10E-7443CF99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2530136"/>
            <a:ext cx="4261281" cy="3338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596F8-7D7E-41F6-9347-9D24A982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17" y="2530134"/>
            <a:ext cx="5612463" cy="33389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1B2AE-6A2C-474B-B7FC-3EAF5749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3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FE78-BC19-43C2-98C0-945997B7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89102-2580-4504-8022-C89EBBEC5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200"/>
            <a:ext cx="5108211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3E0A0-5F01-4FEA-9AB3-AA4F3889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43" y="2108201"/>
            <a:ext cx="5530789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2CF0D-36DC-438A-B7E1-A90B6D37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2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EC8A-FA27-418A-A076-A9F51236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1732E-5E47-45FA-B6E2-8D24A7E0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923" y="2117078"/>
            <a:ext cx="5112048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941E3-8903-4F12-AAE7-D4DFDFC5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8" y="2117078"/>
            <a:ext cx="4630592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432F1-170F-4F19-A56F-C05154C0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1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Abstract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FBDC5-66BB-4A6C-88A0-7F8B16D68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we propose a novel technique to determine the malicious intent of a network request.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includes ANN Deep Learning Model which is trained on three different datasets.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Utmost accuracy in all the three datasets.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20788-57E9-4205-B18C-4F56DDAF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AE5A-B468-4B43-A659-E7DC0608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693A1-7806-4589-A368-452CE8B6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99322"/>
            <a:ext cx="4575551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B681A-853D-4381-BF45-F580D9D6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9" y="2099322"/>
            <a:ext cx="5323051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05243-9A46-4900-8C4B-02B922FE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1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829-D5E6-4A93-ADC7-018F5A3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EB0D-2A3D-448F-8BE1-F631EE960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https://ieeexplore.ieee.org/document/9115004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http://www.fit.vutbr.cz/~ihomoliak/asnm/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https://www.edureka.co/blog/what-is-a-neural-network/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https://towardsdatascience.com/introduction-to-neural-networks-advantages-and-applications-96851bd1a207#:~:text=Artificial%20Neural%20Network(ANN)%20uses,complex%20patterns%20and%20prediction%20problems</a:t>
            </a:r>
            <a:r>
              <a:rPr lang="en-IN" dirty="0"/>
              <a:t>.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https://www.ijitee.org/wp-content/uploads/papers/v8i9/I7914078919.pdf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https://www.mdpi.com/1099-4300/23/5/529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8"/>
              </a:rPr>
              <a:t>https://www.analyticssteps.com/blogs/8-applications-neural-networks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9"/>
              </a:rPr>
              <a:t>https://www.xenonstack.com/blog/artificial-neural-network-applications</a:t>
            </a:r>
            <a:endParaRPr lang="en-IN" dirty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10"/>
              </a:rPr>
              <a:t>https://towardsdatascience.com/building-our-first-neural-network-in-keras-bdc8abbc17f5</a:t>
            </a: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75625-E0B2-4202-A090-D368EC43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2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3E1A-DC9B-45F1-A1D3-B291402A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6354-DB55-48C4-AE03-0529E307E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countries are improving the security system particularly in 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Cyberattacks and network security threats.</a:t>
            </a:r>
          </a:p>
          <a:p>
            <a:pPr lvl="2" algn="just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Over a decade,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malicious incidents have dramatically increased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algn="just"/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Artificial Neural Network(ANN).</a:t>
            </a:r>
          </a:p>
          <a:p>
            <a:pPr lvl="2" algn="just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Anomaly.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4048" lvl="2" indent="0" algn="just">
              <a:buNone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 algn="just"/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/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53D69-9CCD-4ACF-AC75-76608344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36" y="3946477"/>
            <a:ext cx="3612644" cy="18523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D4F7-2212-4986-83B4-5D81423C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0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267D-C4AA-42A4-8191-16565BE8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en-IN" dirty="0"/>
              <a:t>Existing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717F-DEDD-4BE2-BC65-486BB61FB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Facial Recognition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Signature Verification and Handwriting Analysis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Social Media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Image Processing and many more</a:t>
            </a:r>
          </a:p>
          <a:p>
            <a:pPr marL="201168" lvl="1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6EA6-55CD-47D6-AFC8-B6B356C7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42" y="3673792"/>
            <a:ext cx="4126687" cy="1768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E7575-4D50-47ED-92D2-C223B860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6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D5BE-DE94-48D8-B41B-2585E1D7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B961-19DC-45F1-938C-02312024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800" b="1" dirty="0"/>
              <a:t>Dataset: </a:t>
            </a:r>
            <a:r>
              <a:rPr lang="en-IN" sz="2800" dirty="0"/>
              <a:t>ASNM(Advanced Security Network Metrics) Dataset</a:t>
            </a:r>
          </a:p>
          <a:p>
            <a:pPr lvl="1"/>
            <a:r>
              <a:rPr lang="en-IN" sz="2800" dirty="0"/>
              <a:t>What is anomaly detection?</a:t>
            </a:r>
          </a:p>
          <a:p>
            <a:pPr lvl="1"/>
            <a:r>
              <a:rPr lang="en-IN" sz="2800" dirty="0"/>
              <a:t>Artificial Neural Network(ANN) Sequential model </a:t>
            </a:r>
          </a:p>
          <a:p>
            <a:pPr lvl="1"/>
            <a:endParaRPr lang="en-IN" sz="2800" dirty="0"/>
          </a:p>
          <a:p>
            <a:endParaRPr lang="en-IN" sz="2800" dirty="0"/>
          </a:p>
          <a:p>
            <a:endParaRPr lang="en-IN" sz="2800" b="1" dirty="0"/>
          </a:p>
          <a:p>
            <a:endParaRPr lang="en-IN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BCED-9038-4456-8DD1-3886EBA8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2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24D3-7025-40DE-A347-127BB0EE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6B9C-78BC-45B4-B6C2-4288B449D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27481" cy="3760891"/>
          </a:xfrm>
        </p:spPr>
        <p:txBody>
          <a:bodyPr>
            <a:normAutofit/>
          </a:bodyPr>
          <a:lstStyle/>
          <a:p>
            <a:pPr lvl="1"/>
            <a:r>
              <a:rPr lang="en-IN" sz="2800" dirty="0"/>
              <a:t>What is Neural Network?</a:t>
            </a:r>
          </a:p>
          <a:p>
            <a:pPr lvl="1"/>
            <a:r>
              <a:rPr lang="en-IN" sz="2800" dirty="0"/>
              <a:t>We have made a Neuron network on Multilayer Feedforward Network</a:t>
            </a:r>
          </a:p>
          <a:p>
            <a:pPr lvl="1"/>
            <a:endParaRPr lang="en-IN" sz="2800" dirty="0"/>
          </a:p>
          <a:p>
            <a:pPr lvl="1"/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DEAE-64A6-4615-AAF4-4F189D08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16" y="2108201"/>
            <a:ext cx="5841507" cy="31385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E1714-9BFC-4CE7-98AC-DB560C33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0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9EC5-8F01-4BCF-B575-1958D652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B0735-AC26-4332-B7EC-2B9A8DF9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IN" sz="2000" dirty="0"/>
              <a:t>Here </a:t>
            </a:r>
            <a:r>
              <a:rPr lang="en-US" sz="2000" dirty="0"/>
              <a:t>the activation function serves two notable purposes:</a:t>
            </a:r>
          </a:p>
          <a:p>
            <a:pPr lvl="4"/>
            <a:r>
              <a:rPr lang="en-US" sz="2000" dirty="0"/>
              <a:t>For first 8 layers, we have “reLU” function(rectified linear activation function), that will output the input directly if it is positive, otherwise, it will output zero</a:t>
            </a:r>
          </a:p>
          <a:p>
            <a:pPr lvl="4"/>
            <a:r>
              <a:rPr lang="en-US" sz="2000" dirty="0"/>
              <a:t>For the output layer, we have used “Sigmoid” Function, can serve to convert the model's output into a probability score</a:t>
            </a:r>
          </a:p>
          <a:p>
            <a:pPr lvl="2"/>
            <a:r>
              <a:rPr lang="pt-BR" sz="2000" dirty="0"/>
              <a:t>Sigmoid function : On = 1 / (1+exp(-Fn))(On is the output from ‘n’ layer, which is the input for the ‘n+1’ layer).</a:t>
            </a:r>
          </a:p>
          <a:p>
            <a:pPr marL="384048" lvl="2" indent="0">
              <a:buNone/>
            </a:pPr>
            <a:r>
              <a:rPr lang="pt-BR" sz="2000" dirty="0"/>
              <a:t>   Where F is the </a:t>
            </a:r>
            <a:r>
              <a:rPr lang="pl-PL" sz="2000" dirty="0"/>
              <a:t>W1*X1 + W2*X2 + W3*X3</a:t>
            </a:r>
            <a:r>
              <a:rPr lang="en-IN" sz="2000" dirty="0"/>
              <a:t> + …...... + Wn*Xn (w = weight, X = input)</a:t>
            </a:r>
          </a:p>
          <a:p>
            <a:pPr lvl="2"/>
            <a:r>
              <a:rPr lang="en-IN" sz="2000" dirty="0"/>
              <a:t>Output for the last term i.e.(On term) should be between 0 and 1. </a:t>
            </a:r>
            <a:r>
              <a:rPr lang="en-US" sz="2000" dirty="0"/>
              <a:t>A value closer to 1 (e.g. 0.75) indicates that there is a higher indication of anomalies.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98263-21DA-4E3C-9506-4D820FA3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0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A911-67CB-41C6-B6F1-7AA7D024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6995-446B-4FD1-841A-57AC29F4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55" y="2204453"/>
            <a:ext cx="5496025" cy="376089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Pandas: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reading the dataset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arrays manipulation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label encoding as well as stuffing and to split the dataset into training and testing part, accuracy score, precision score, f1_score, recall score, ROC curve and AUC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implement neural network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Matplotlib: 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for visualization of data</a:t>
            </a:r>
          </a:p>
          <a:p>
            <a:pPr lvl="2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F1979-D9DE-468A-BDB6-61C7096B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64" y="2204453"/>
            <a:ext cx="3967608" cy="2640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FF122-FAA1-4DEE-A00A-CE91CB56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7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8C0A-6D68-4F53-9F66-98871246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Explanation with implementing Results.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480E00-0E8C-47FF-9F31-667209A5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1. Program using ASNM-CDX 2009 Dataset</a:t>
            </a:r>
          </a:p>
          <a:p>
            <a:endParaRPr lang="en-IN" b="1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730AD12-7F71-486F-8250-C0A4D38D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2" y="2521788"/>
            <a:ext cx="10058400" cy="164184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3F074E5-61C3-4DEB-98F1-3FD934C6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62" y="4262712"/>
            <a:ext cx="10058400" cy="18273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DFF8C-A947-45F7-8E68-62E2F54C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867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{46CB0333-C9AB-40AC-9D07-6EE52A55C76A}tf22712842_win32</Template>
  <TotalTime>5570</TotalTime>
  <Words>596</Words>
  <Application>Microsoft Office PowerPoint</Application>
  <PresentationFormat>Widescreen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Anomaly Detection using Deep Learning</vt:lpstr>
      <vt:lpstr>Abstract </vt:lpstr>
      <vt:lpstr>Introduction</vt:lpstr>
      <vt:lpstr>Existing Work </vt:lpstr>
      <vt:lpstr>Proposed Work </vt:lpstr>
      <vt:lpstr>System Architecture Diagram</vt:lpstr>
      <vt:lpstr>Continued…</vt:lpstr>
      <vt:lpstr>Modules used:</vt:lpstr>
      <vt:lpstr>Modules Explanation with implementing Results.</vt:lpstr>
      <vt:lpstr>Continued..</vt:lpstr>
      <vt:lpstr>Continued</vt:lpstr>
      <vt:lpstr>Continued…</vt:lpstr>
      <vt:lpstr>Continued…</vt:lpstr>
      <vt:lpstr>Continued…</vt:lpstr>
      <vt:lpstr>Continued…</vt:lpstr>
      <vt:lpstr>Continued…</vt:lpstr>
      <vt:lpstr>Continued..</vt:lpstr>
      <vt:lpstr>Continued…</vt:lpstr>
      <vt:lpstr>Continued…</vt:lpstr>
      <vt:lpstr>Continued…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using Deep Learning</dc:title>
  <dc:creator>18BCY10040</dc:creator>
  <cp:lastModifiedBy>18BCY10031</cp:lastModifiedBy>
  <cp:revision>14</cp:revision>
  <dcterms:created xsi:type="dcterms:W3CDTF">2022-02-25T08:10:10Z</dcterms:created>
  <dcterms:modified xsi:type="dcterms:W3CDTF">2022-03-05T13:36:49Z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